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8" r:id="rId4"/>
    <p:sldMasterId id="2147483729" r:id="rId5"/>
  </p:sldMasterIdLst>
  <p:notesMasterIdLst>
    <p:notesMasterId r:id="rId29"/>
  </p:notesMasterIdLst>
  <p:handoutMasterIdLst>
    <p:handoutMasterId r:id="rId30"/>
  </p:handoutMasterIdLst>
  <p:sldIdLst>
    <p:sldId id="317" r:id="rId6"/>
    <p:sldId id="344" r:id="rId7"/>
    <p:sldId id="345" r:id="rId8"/>
    <p:sldId id="346" r:id="rId9"/>
    <p:sldId id="347" r:id="rId10"/>
    <p:sldId id="355" r:id="rId11"/>
    <p:sldId id="364" r:id="rId12"/>
    <p:sldId id="329" r:id="rId13"/>
    <p:sldId id="361" r:id="rId14"/>
    <p:sldId id="343" r:id="rId15"/>
    <p:sldId id="348" r:id="rId16"/>
    <p:sldId id="362" r:id="rId17"/>
    <p:sldId id="357" r:id="rId18"/>
    <p:sldId id="342" r:id="rId19"/>
    <p:sldId id="349" r:id="rId20"/>
    <p:sldId id="337" r:id="rId21"/>
    <p:sldId id="338" r:id="rId22"/>
    <p:sldId id="341" r:id="rId23"/>
    <p:sldId id="365" r:id="rId24"/>
    <p:sldId id="363" r:id="rId25"/>
    <p:sldId id="352" r:id="rId26"/>
    <p:sldId id="353" r:id="rId27"/>
    <p:sldId id="351" r:id="rId28"/>
  </p:sldIdLst>
  <p:sldSz cx="9144000" cy="6858000" type="screen4x3"/>
  <p:notesSz cx="6997700" cy="9283700"/>
  <p:defaultTextStyle>
    <a:defPPr>
      <a:defRPr lang="en-US"/>
    </a:defPPr>
    <a:lvl1pPr algn="ctr" rtl="0" fontAlgn="base">
      <a:spcBef>
        <a:spcPct val="0"/>
      </a:spcBef>
      <a:spcAft>
        <a:spcPct val="40000"/>
      </a:spcAft>
      <a:defRPr sz="2400" kern="1200">
        <a:solidFill>
          <a:srgbClr val="0095D3"/>
        </a:solidFill>
        <a:latin typeface="Arial" charset="0"/>
        <a:ea typeface="ＭＳ Ｐゴシック" pitchFamily="34" charset="-128"/>
        <a:cs typeface="+mn-cs"/>
      </a:defRPr>
    </a:lvl1pPr>
    <a:lvl2pPr marL="457200" algn="ctr" rtl="0" fontAlgn="base">
      <a:spcBef>
        <a:spcPct val="0"/>
      </a:spcBef>
      <a:spcAft>
        <a:spcPct val="40000"/>
      </a:spcAft>
      <a:defRPr sz="2400" kern="1200">
        <a:solidFill>
          <a:srgbClr val="0095D3"/>
        </a:solidFill>
        <a:latin typeface="Arial" charset="0"/>
        <a:ea typeface="ＭＳ Ｐゴシック" pitchFamily="34" charset="-128"/>
        <a:cs typeface="+mn-cs"/>
      </a:defRPr>
    </a:lvl2pPr>
    <a:lvl3pPr marL="914400" algn="ctr" rtl="0" fontAlgn="base">
      <a:spcBef>
        <a:spcPct val="0"/>
      </a:spcBef>
      <a:spcAft>
        <a:spcPct val="40000"/>
      </a:spcAft>
      <a:defRPr sz="2400" kern="1200">
        <a:solidFill>
          <a:srgbClr val="0095D3"/>
        </a:solidFill>
        <a:latin typeface="Arial" charset="0"/>
        <a:ea typeface="ＭＳ Ｐゴシック" pitchFamily="34" charset="-128"/>
        <a:cs typeface="+mn-cs"/>
      </a:defRPr>
    </a:lvl3pPr>
    <a:lvl4pPr marL="1371600" algn="ctr" rtl="0" fontAlgn="base">
      <a:spcBef>
        <a:spcPct val="0"/>
      </a:spcBef>
      <a:spcAft>
        <a:spcPct val="40000"/>
      </a:spcAft>
      <a:defRPr sz="2400" kern="1200">
        <a:solidFill>
          <a:srgbClr val="0095D3"/>
        </a:solidFill>
        <a:latin typeface="Arial" charset="0"/>
        <a:ea typeface="ＭＳ Ｐゴシック" pitchFamily="34" charset="-128"/>
        <a:cs typeface="+mn-cs"/>
      </a:defRPr>
    </a:lvl4pPr>
    <a:lvl5pPr marL="1828800" algn="ctr" rtl="0" fontAlgn="base">
      <a:spcBef>
        <a:spcPct val="0"/>
      </a:spcBef>
      <a:spcAft>
        <a:spcPct val="40000"/>
      </a:spcAft>
      <a:defRPr sz="2400" kern="1200">
        <a:solidFill>
          <a:srgbClr val="0095D3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rgbClr val="0095D3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rgbClr val="0095D3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rgbClr val="0095D3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rgbClr val="0095D3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3ADBDC-BE24-FF49-A516-DD918E93678D}">
          <p14:sldIdLst>
            <p14:sldId id="317"/>
            <p14:sldId id="344"/>
            <p14:sldId id="345"/>
            <p14:sldId id="346"/>
            <p14:sldId id="347"/>
            <p14:sldId id="355"/>
            <p14:sldId id="364"/>
            <p14:sldId id="329"/>
            <p14:sldId id="361"/>
            <p14:sldId id="343"/>
            <p14:sldId id="348"/>
            <p14:sldId id="362"/>
            <p14:sldId id="357"/>
            <p14:sldId id="342"/>
            <p14:sldId id="349"/>
            <p14:sldId id="337"/>
            <p14:sldId id="338"/>
            <p14:sldId id="341"/>
            <p14:sldId id="365"/>
            <p14:sldId id="363"/>
            <p14:sldId id="352"/>
            <p14:sldId id="353"/>
            <p14:sldId id="351"/>
          </p14:sldIdLst>
        </p14:section>
        <p14:section name="Untitled Section" id="{45CC4E6E-76D0-7F49-9790-D35C167B32FA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4143">
          <p15:clr>
            <a:srgbClr val="A4A3A4"/>
          </p15:clr>
        </p15:guide>
        <p15:guide id="2" orient="horz" pos="3243">
          <p15:clr>
            <a:srgbClr val="A4A3A4"/>
          </p15:clr>
        </p15:guide>
        <p15:guide id="3" orient="horz" pos="1112">
          <p15:clr>
            <a:srgbClr val="A4A3A4"/>
          </p15:clr>
        </p15:guide>
        <p15:guide id="4" pos="2880">
          <p15:clr>
            <a:srgbClr val="A4A3A4"/>
          </p15:clr>
        </p15:guide>
        <p15:guide id="5" pos="1747">
          <p15:clr>
            <a:srgbClr val="A4A3A4"/>
          </p15:clr>
        </p15:guide>
        <p15:guide id="6" pos="5526">
          <p15:clr>
            <a:srgbClr val="A4A3A4"/>
          </p15:clr>
        </p15:guide>
        <p15:guide id="7" pos="4650">
          <p15:clr>
            <a:srgbClr val="A4A3A4"/>
          </p15:clr>
        </p15:guide>
        <p15:guide id="8" pos="38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4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2AEDC"/>
    <a:srgbClr val="ACE0F2"/>
    <a:srgbClr val="B3E3F3"/>
    <a:srgbClr val="61C0E0"/>
    <a:srgbClr val="59B1DD"/>
    <a:srgbClr val="68B9E0"/>
    <a:srgbClr val="808080"/>
    <a:srgbClr val="B9B8B9"/>
    <a:srgbClr val="128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 autoAdjust="0"/>
    <p:restoredTop sz="83700" autoAdjust="0"/>
  </p:normalViewPr>
  <p:slideViewPr>
    <p:cSldViewPr snapToGrid="0">
      <p:cViewPr>
        <p:scale>
          <a:sx n="125" d="100"/>
          <a:sy n="125" d="100"/>
        </p:scale>
        <p:origin x="-928" y="-80"/>
      </p:cViewPr>
      <p:guideLst>
        <p:guide orient="horz" pos="4143"/>
        <p:guide orient="horz" pos="3243"/>
        <p:guide orient="horz" pos="1112"/>
        <p:guide pos="2880"/>
        <p:guide pos="1747"/>
        <p:guide pos="5526"/>
        <p:guide pos="4650"/>
        <p:guide pos="3871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32" y="184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Memtier</a:t>
            </a:r>
            <a:r>
              <a:rPr lang="en-US" dirty="0"/>
              <a:t> (</a:t>
            </a:r>
            <a:r>
              <a:rPr lang="en-US" dirty="0" err="1"/>
              <a:t>rw</a:t>
            </a:r>
            <a:r>
              <a:rPr lang="en-US" dirty="0"/>
              <a:t>=1:1, clients=1, threads=1, data size=1024)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C Redis SSD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Sheet1!$B$4:$G$5</c:f>
              <c:strCache>
                <c:ptCount val="6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  <c:pt idx="4">
                  <c:v>256</c:v>
                </c:pt>
                <c:pt idx="5">
                  <c:v>1024</c:v>
                </c:pt>
              </c:strCache>
            </c:strRef>
          </c:cat>
          <c:val>
            <c:numRef>
              <c:f>Sheet1!$B$6:$G$6</c:f>
              <c:numCache>
                <c:formatCode>General</c:formatCode>
                <c:ptCount val="6"/>
                <c:pt idx="0">
                  <c:v>2.989453129999998</c:v>
                </c:pt>
                <c:pt idx="1">
                  <c:v>6.216513669999997</c:v>
                </c:pt>
                <c:pt idx="2">
                  <c:v>18.3175684</c:v>
                </c:pt>
                <c:pt idx="3">
                  <c:v>34.5463672</c:v>
                </c:pt>
                <c:pt idx="4">
                  <c:v>36.658457</c:v>
                </c:pt>
                <c:pt idx="5">
                  <c:v>34.2918555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Sheet1!$A$7</c:f>
              <c:strCache>
                <c:ptCount val="1"/>
                <c:pt idx="0">
                  <c:v>C Redis Pmem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Sheet1!$B$4:$G$5</c:f>
              <c:strCache>
                <c:ptCount val="6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  <c:pt idx="4">
                  <c:v>256</c:v>
                </c:pt>
                <c:pt idx="5">
                  <c:v>1024</c:v>
                </c:pt>
              </c:strCache>
            </c:strRef>
          </c:cat>
          <c:val>
            <c:numRef>
              <c:f>Sheet1!$B$7:$G$7</c:f>
              <c:numCache>
                <c:formatCode>General</c:formatCode>
                <c:ptCount val="6"/>
                <c:pt idx="0">
                  <c:v>11.11875</c:v>
                </c:pt>
                <c:pt idx="1">
                  <c:v>27.1019922</c:v>
                </c:pt>
                <c:pt idx="2">
                  <c:v>44.6778906</c:v>
                </c:pt>
                <c:pt idx="3">
                  <c:v>58.2398047</c:v>
                </c:pt>
                <c:pt idx="4">
                  <c:v>68.9899023</c:v>
                </c:pt>
                <c:pt idx="5">
                  <c:v>58.3520313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2131819288"/>
        <c:axId val="-2131865656"/>
      </c:lineChart>
      <c:catAx>
        <c:axId val="-2131819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1865656"/>
        <c:crosses val="autoZero"/>
        <c:auto val="1"/>
        <c:lblAlgn val="ctr"/>
        <c:lblOffset val="100"/>
        <c:noMultiLvlLbl val="0"/>
      </c:catAx>
      <c:valAx>
        <c:axId val="-2131865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1819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Memtier (rw=1:1, clients=1, threads=1, data size=1024)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C Redis SSD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  <c:pt idx="4">
                  <c:v>256</c:v>
                </c:pt>
                <c:pt idx="5">
                  <c:v>1024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2.989453129999998</c:v>
                </c:pt>
                <c:pt idx="1">
                  <c:v>6.216513669999997</c:v>
                </c:pt>
                <c:pt idx="2">
                  <c:v>18.3175684</c:v>
                </c:pt>
                <c:pt idx="3">
                  <c:v>34.5463672</c:v>
                </c:pt>
                <c:pt idx="4">
                  <c:v>36.658457</c:v>
                </c:pt>
                <c:pt idx="5">
                  <c:v>34.2918555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C Redis Pmem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0749318778334526"/>
                  <c:y val="-0.038046924540266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30469696969697"/>
                  <c:y val="0.025364616360177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622878787878788"/>
                  <c:y val="0.055802155992390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  <c:pt idx="4">
                  <c:v>256</c:v>
                </c:pt>
                <c:pt idx="5">
                  <c:v>1024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11.11875</c:v>
                </c:pt>
                <c:pt idx="1">
                  <c:v>27.1019922</c:v>
                </c:pt>
                <c:pt idx="2">
                  <c:v>44.6778906</c:v>
                </c:pt>
                <c:pt idx="3">
                  <c:v>58.2398047</c:v>
                </c:pt>
                <c:pt idx="4">
                  <c:v>68.9899023</c:v>
                </c:pt>
                <c:pt idx="5">
                  <c:v>58.3520313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Sheet1!$A$5</c:f>
              <c:strCache>
                <c:ptCount val="1"/>
                <c:pt idx="0">
                  <c:v>Go Redis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.00589393939393937"/>
                  <c:y val="0.017755231452124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1681818181818"/>
                  <c:y val="-0.01014584654407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61791696492484"/>
                  <c:y val="-0.040583386176284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  <c:pt idx="4">
                  <c:v>256</c:v>
                </c:pt>
                <c:pt idx="5">
                  <c:v>1024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0">
                  <c:v>11.7953418</c:v>
                </c:pt>
                <c:pt idx="1">
                  <c:v>32.9825293</c:v>
                </c:pt>
                <c:pt idx="2">
                  <c:v>58.8899707</c:v>
                </c:pt>
                <c:pt idx="3">
                  <c:v>69.45904299999998</c:v>
                </c:pt>
                <c:pt idx="4">
                  <c:v>71.490293</c:v>
                </c:pt>
                <c:pt idx="5">
                  <c:v>70.9739258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2135632808"/>
        <c:axId val="-2135643432"/>
      </c:lineChart>
      <c:catAx>
        <c:axId val="-2135632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5643432"/>
        <c:crosses val="autoZero"/>
        <c:auto val="1"/>
        <c:lblAlgn val="ctr"/>
        <c:lblOffset val="100"/>
        <c:noMultiLvlLbl val="0"/>
      </c:catAx>
      <c:valAx>
        <c:axId val="-2135643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5632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0" tIns="46504" rIns="93010" bIns="46504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363" y="3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0" tIns="46504" rIns="93010" bIns="46504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Aft>
                <a:spcPct val="0"/>
              </a:spcAft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819518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0" tIns="46504" rIns="93010" bIns="46504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363" y="8819518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0" tIns="46504" rIns="93010" bIns="46504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Aft>
                <a:spcPct val="0"/>
              </a:spcAft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273D68B-0CA8-4788-90D5-2D086E039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88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0" tIns="46504" rIns="93010" bIns="46504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363" y="3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0" tIns="46504" rIns="93010" bIns="46504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Aft>
                <a:spcPct val="0"/>
              </a:spcAft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5325"/>
            <a:ext cx="4641850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028" y="4409758"/>
            <a:ext cx="5131647" cy="417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0" tIns="46504" rIns="93010" bIns="465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819518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0" tIns="46504" rIns="93010" bIns="46504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363" y="8819518"/>
            <a:ext cx="3032337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0" tIns="46504" rIns="93010" bIns="46504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Aft>
                <a:spcPct val="0"/>
              </a:spcAft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0ED41AE-736E-48F5-8701-1355F6D9E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74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ED41AE-736E-48F5-8701-1355F6D9E97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8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Advantages of persistent memory</a:t>
            </a:r>
          </a:p>
          <a:p>
            <a:endParaRPr lang="en-US"/>
          </a:p>
          <a:p>
            <a:r>
              <a:rPr lang="en-US"/>
              <a:t>SSD load time increases with increasing data </a:t>
            </a:r>
            <a:r>
              <a:rPr lang="en-US" err="1"/>
              <a:t>sie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FBC3A-A12C-40F9-BB8D-BC30C790139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5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2336" y="330200"/>
            <a:ext cx="8436864" cy="533400"/>
          </a:xfrm>
        </p:spPr>
        <p:txBody>
          <a:bodyPr anchor="t"/>
          <a:lstStyle>
            <a:lvl1pPr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0050" y="1095375"/>
            <a:ext cx="8382000" cy="1295400"/>
          </a:xfrm>
        </p:spPr>
        <p:txBody>
          <a:bodyPr/>
          <a:lstStyle>
            <a:lvl1pPr>
              <a:buFont typeface="Arial" pitchFamily="34" charset="0"/>
              <a:buNone/>
              <a:defRPr sz="1800" b="0" i="1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 bwMode="gray">
          <a:xfrm>
            <a:off x="6729169" y="6696045"/>
            <a:ext cx="23431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chemeClr val="bg2">
                    <a:lumMod val="75000"/>
                  </a:schemeClr>
                </a:solidFill>
              </a:rPr>
              <a:t>© 2011 VMware Inc. All rights reserved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2425" y="786384"/>
            <a:ext cx="8385048" cy="5010912"/>
          </a:xfrm>
        </p:spPr>
        <p:txBody>
          <a:bodyPr/>
          <a:lstStyle>
            <a:lvl1pPr marL="233363" indent="-233363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2336" y="784226"/>
            <a:ext cx="7704582" cy="1079626"/>
          </a:xfrm>
        </p:spPr>
        <p:txBody>
          <a:bodyPr anchor="b"/>
          <a:lstStyle>
            <a:lvl1pPr algn="l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312279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61950" y="2210435"/>
            <a:ext cx="7592568" cy="3748405"/>
          </a:xfrm>
        </p:spPr>
        <p:txBody>
          <a:bodyPr/>
          <a:lstStyle>
            <a:lvl1pPr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60" y="2162174"/>
            <a:ext cx="7254240" cy="1241425"/>
          </a:xfrm>
        </p:spPr>
        <p:txBody>
          <a:bodyPr anchor="b"/>
          <a:lstStyle>
            <a:lvl1pPr algn="ctr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312279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23925" y="3486150"/>
            <a:ext cx="7267575" cy="628650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b="0"/>
            </a:lvl1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784225"/>
            <a:ext cx="4038600" cy="5006975"/>
          </a:xfrm>
        </p:spPr>
        <p:txBody>
          <a:bodyPr/>
          <a:lstStyle>
            <a:lvl1pPr marL="233363" indent="-233363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 sz="2000"/>
            </a:lvl1pPr>
            <a:lvl2pPr>
              <a:buClr>
                <a:schemeClr val="accent1">
                  <a:lumMod val="75000"/>
                </a:schemeClr>
              </a:buClr>
              <a:defRPr sz="1800"/>
            </a:lvl2pPr>
            <a:lvl3pPr>
              <a:buClr>
                <a:schemeClr val="accent1">
                  <a:lumMod val="75000"/>
                </a:schemeClr>
              </a:buClr>
              <a:defRPr sz="1600"/>
            </a:lvl3pPr>
            <a:lvl4pPr>
              <a:buClr>
                <a:schemeClr val="accent1">
                  <a:lumMod val="75000"/>
                </a:schemeClr>
              </a:buClr>
              <a:defRPr sz="1600"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784225"/>
            <a:ext cx="4038600" cy="5006975"/>
          </a:xfrm>
        </p:spPr>
        <p:txBody>
          <a:bodyPr/>
          <a:lstStyle>
            <a:lvl1pPr marL="233363" indent="-233363">
              <a:buClr>
                <a:schemeClr val="accent1">
                  <a:lumMod val="75000"/>
                </a:schemeClr>
              </a:buClr>
              <a:defRPr sz="2000"/>
            </a:lvl1pPr>
            <a:lvl2pPr>
              <a:buClr>
                <a:schemeClr val="accent1">
                  <a:lumMod val="75000"/>
                </a:schemeClr>
              </a:buClr>
              <a:defRPr sz="1800"/>
            </a:lvl2pPr>
            <a:lvl3pPr>
              <a:buClr>
                <a:schemeClr val="accent1">
                  <a:lumMod val="75000"/>
                </a:schemeClr>
              </a:buClr>
              <a:defRPr sz="1600"/>
            </a:lvl3pPr>
            <a:lvl4pPr>
              <a:buClr>
                <a:schemeClr val="accent1">
                  <a:lumMod val="75000"/>
                </a:schemeClr>
              </a:buClr>
              <a:defRPr sz="1600"/>
            </a:lvl4pPr>
            <a:lvl5pPr>
              <a:buClr>
                <a:schemeClr val="accent1">
                  <a:lumMod val="75000"/>
                </a:schemeClr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2425" y="786384"/>
            <a:ext cx="8385048" cy="5010912"/>
          </a:xfrm>
        </p:spPr>
        <p:txBody>
          <a:bodyPr/>
          <a:lstStyle>
            <a:lvl1pPr marL="233363" indent="-233363">
              <a:buSzPct val="115000"/>
              <a:buFont typeface="Wingdings" pitchFamily="2" charset="2"/>
              <a:buChar char="§"/>
              <a:defRPr/>
            </a:lvl1pPr>
            <a:lvl2pPr>
              <a:buSzPct val="110000"/>
              <a:buFont typeface="Arial" pitchFamily="34" charset="0"/>
              <a:buChar char="•"/>
              <a:defRPr/>
            </a:lvl2pPr>
            <a:lvl3pPr>
              <a:buSzPct val="110000"/>
              <a:buFont typeface="Arial" pitchFamily="34" charset="0"/>
              <a:buChar char="•"/>
              <a:defRPr/>
            </a:lvl3pPr>
            <a:lvl4pPr>
              <a:buSzPct val="110000"/>
              <a:buFont typeface="Arial" pitchFamily="34" charset="0"/>
              <a:buChar char="•"/>
              <a:defRPr/>
            </a:lvl4pPr>
            <a:lvl5pPr>
              <a:buSzPct val="110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9808" y="784226"/>
            <a:ext cx="7722870" cy="1079626"/>
          </a:xfrm>
        </p:spPr>
        <p:txBody>
          <a:bodyPr anchor="b"/>
          <a:lstStyle>
            <a:lvl1pPr algn="l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312279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27710" y="2210435"/>
            <a:ext cx="7592568" cy="3748405"/>
          </a:xfrm>
        </p:spPr>
        <p:txBody>
          <a:bodyPr/>
          <a:lstStyle>
            <a:lvl1pPr marL="18288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60" y="2162174"/>
            <a:ext cx="7254240" cy="1241425"/>
          </a:xfrm>
        </p:spPr>
        <p:txBody>
          <a:bodyPr anchor="b"/>
          <a:lstStyle>
            <a:lvl1pPr algn="ctr"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312279"/>
            <a:ext cx="8858250" cy="41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23925" y="3486150"/>
            <a:ext cx="7267575" cy="628650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784225"/>
            <a:ext cx="4038600" cy="5006975"/>
          </a:xfrm>
        </p:spPr>
        <p:txBody>
          <a:bodyPr/>
          <a:lstStyle>
            <a:lvl1pPr marL="233363" indent="-233363">
              <a:buFont typeface="Wingdings" pitchFamily="2" charset="2"/>
              <a:buChar char="§"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784225"/>
            <a:ext cx="4038600" cy="5006975"/>
          </a:xfrm>
        </p:spPr>
        <p:txBody>
          <a:bodyPr/>
          <a:lstStyle>
            <a:lvl1pPr marL="233363" indent="-233363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05800" y="6883401"/>
            <a:ext cx="838200" cy="1333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717074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3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2415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One Line Title</a:t>
            </a:r>
          </a:p>
        </p:txBody>
      </p:sp>
    </p:spTree>
    <p:extLst>
      <p:ext uri="{BB962C8B-B14F-4D97-AF65-F5344CB8AC3E}">
        <p14:creationId xmlns:p14="http://schemas.microsoft.com/office/powerpoint/2010/main" val="3322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3192" y="330200"/>
            <a:ext cx="8446008" cy="533400"/>
          </a:xfrm>
        </p:spPr>
        <p:txBody>
          <a:bodyPr anchor="t"/>
          <a:lstStyle>
            <a:lvl1pPr>
              <a:defRPr sz="3000">
                <a:solidFill>
                  <a:srgbClr val="003D7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0050" y="1095375"/>
            <a:ext cx="8382000" cy="1295400"/>
          </a:xfrm>
        </p:spPr>
        <p:txBody>
          <a:bodyPr/>
          <a:lstStyle>
            <a:lvl1pPr>
              <a:buFont typeface="Arial" pitchFamily="34" charset="0"/>
              <a:buNone/>
              <a:defRPr sz="1800" b="0" i="1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 bwMode="gray">
          <a:xfrm>
            <a:off x="6524625" y="6696045"/>
            <a:ext cx="23431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chemeClr val="bg2">
                    <a:lumMod val="75000"/>
                  </a:schemeClr>
                </a:solidFill>
              </a:rPr>
              <a:t>© 2011 VMware Inc. All rights reserved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6616" y="171450"/>
            <a:ext cx="8492109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784225"/>
            <a:ext cx="83820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184150" y="635000"/>
            <a:ext cx="8775700" cy="0"/>
          </a:xfrm>
          <a:prstGeom prst="line">
            <a:avLst/>
          </a:prstGeom>
          <a:noFill/>
          <a:ln w="52197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184150" y="635000"/>
            <a:ext cx="8775700" cy="0"/>
          </a:xfrm>
          <a:prstGeom prst="line">
            <a:avLst/>
          </a:prstGeom>
          <a:noFill/>
          <a:ln w="52197">
            <a:solidFill>
              <a:srgbClr val="003D79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06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517" y="5943600"/>
            <a:ext cx="838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white">
          <a:xfrm>
            <a:off x="321673" y="6434488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03F51-2955-4EA9-BE4E-42B6F90C747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28" r:id="rId2"/>
    <p:sldLayoutId id="2147483710" r:id="rId3"/>
    <p:sldLayoutId id="2147483726" r:id="rId4"/>
    <p:sldLayoutId id="2147483727" r:id="rId5"/>
    <p:sldLayoutId id="2147483712" r:id="rId6"/>
    <p:sldLayoutId id="2147483736" r:id="rId7"/>
    <p:sldLayoutId id="2147483737" r:id="rId8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3D7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233363" indent="-233363" algn="l" rtl="0" eaLnBrk="1" fontAlgn="base" hangingPunct="1">
        <a:lnSpc>
          <a:spcPts val="2400"/>
        </a:lnSpc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115000"/>
        <a:buFont typeface="Wingdings" pitchFamily="2" charset="2"/>
        <a:buChar char="§"/>
        <a:defRPr sz="2000" b="1">
          <a:solidFill>
            <a:srgbClr val="333333"/>
          </a:solidFill>
          <a:latin typeface="+mn-lt"/>
          <a:ea typeface="+mn-ea"/>
          <a:cs typeface="+mn-cs"/>
        </a:defRPr>
      </a:lvl1pPr>
      <a:lvl2pPr marL="400050" indent="-171450" algn="l" rtl="0" eaLnBrk="1" fontAlgn="base" hangingPunct="1">
        <a:lnSpc>
          <a:spcPts val="2200"/>
        </a:lnSpc>
        <a:spcBef>
          <a:spcPts val="8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Times" pitchFamily="18" charset="0"/>
        <a:buChar char="•"/>
        <a:defRPr>
          <a:solidFill>
            <a:srgbClr val="333333"/>
          </a:solidFill>
          <a:latin typeface="+mn-lt"/>
          <a:ea typeface="+mn-ea"/>
        </a:defRPr>
      </a:lvl2pPr>
      <a:lvl3pPr marL="628650" indent="-171450" algn="l" rtl="0" eaLnBrk="1" fontAlgn="base" hangingPunct="1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3pPr>
      <a:lvl4pPr marL="914400" indent="-171450" algn="l" rtl="0" eaLnBrk="1" fontAlgn="base" hangingPunct="1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4pPr>
      <a:lvl5pPr marL="1200150" indent="-171450" algn="l" rtl="0" eaLnBrk="1" fontAlgn="base" hangingPunct="1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5pPr>
      <a:lvl6pPr marL="16002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6pPr>
      <a:lvl7pPr marL="20574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7pPr>
      <a:lvl8pPr marL="25146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8pPr>
      <a:lvl9pPr marL="2971800" indent="-171450" algn="l" rtl="0" eaLnBrk="1" fontAlgn="base" hangingPunct="1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904" y="171450"/>
            <a:ext cx="8473821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784225"/>
            <a:ext cx="83820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184150" y="635000"/>
            <a:ext cx="8775700" cy="0"/>
          </a:xfrm>
          <a:prstGeom prst="line">
            <a:avLst/>
          </a:prstGeom>
          <a:noFill/>
          <a:ln w="52197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184150" y="635000"/>
            <a:ext cx="8775700" cy="0"/>
          </a:xfrm>
          <a:prstGeom prst="line">
            <a:avLst/>
          </a:prstGeom>
          <a:noFill/>
          <a:ln w="52197">
            <a:solidFill>
              <a:srgbClr val="003D79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06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517" y="5943600"/>
            <a:ext cx="838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white">
          <a:xfrm>
            <a:off x="454025" y="644652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Aft>
                <a:spcPct val="0"/>
              </a:spcAft>
              <a:defRPr sz="10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03F51-2955-4EA9-BE4E-42B6F90C747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003D7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333333"/>
          </a:solidFill>
          <a:latin typeface="Arial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233363" indent="-233363" algn="l" rtl="0" eaLnBrk="0" fontAlgn="base" hangingPunct="0">
        <a:lnSpc>
          <a:spcPts val="2400"/>
        </a:lnSpc>
        <a:spcBef>
          <a:spcPts val="1000"/>
        </a:spcBef>
        <a:spcAft>
          <a:spcPct val="0"/>
        </a:spcAft>
        <a:buClr>
          <a:schemeClr val="accent1">
            <a:lumMod val="75000"/>
          </a:schemeClr>
        </a:buClr>
        <a:buSzPct val="115000"/>
        <a:buFont typeface="Wingdings" pitchFamily="2" charset="2"/>
        <a:buChar char="§"/>
        <a:defRPr sz="2000" b="1">
          <a:solidFill>
            <a:srgbClr val="333333"/>
          </a:solidFill>
          <a:latin typeface="+mn-lt"/>
          <a:ea typeface="+mn-ea"/>
          <a:cs typeface="+mn-cs"/>
        </a:defRPr>
      </a:lvl1pPr>
      <a:lvl2pPr marL="400050" indent="-171450" algn="l" rtl="0" eaLnBrk="0" fontAlgn="base" hangingPunct="0">
        <a:lnSpc>
          <a:spcPts val="2200"/>
        </a:lnSpc>
        <a:spcBef>
          <a:spcPts val="8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Times" pitchFamily="18" charset="0"/>
        <a:buChar char="•"/>
        <a:defRPr>
          <a:solidFill>
            <a:srgbClr val="333333"/>
          </a:solidFill>
          <a:latin typeface="+mn-lt"/>
          <a:ea typeface="+mn-ea"/>
        </a:defRPr>
      </a:lvl2pPr>
      <a:lvl3pPr marL="628650" indent="-1714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3pPr>
      <a:lvl4pPr marL="914400" indent="-1714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4pPr>
      <a:lvl5pPr marL="1200150" indent="-1714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SzPct val="110000"/>
        <a:buFont typeface="Arial" pitchFamily="34" charset="0"/>
        <a:buChar char="•"/>
        <a:defRPr sz="1600">
          <a:solidFill>
            <a:srgbClr val="333333"/>
          </a:solidFill>
          <a:latin typeface="+mn-lt"/>
          <a:ea typeface="+mn-ea"/>
        </a:defRPr>
      </a:lvl5pPr>
      <a:lvl6pPr marL="1600200" indent="-171450" algn="l" rtl="0" fontAlgn="base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6pPr>
      <a:lvl7pPr marL="2057400" indent="-171450" algn="l" rtl="0" fontAlgn="base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7pPr>
      <a:lvl8pPr marL="2514600" indent="-171450" algn="l" rtl="0" fontAlgn="base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8pPr>
      <a:lvl9pPr marL="2971800" indent="-171450" algn="l" rtl="0" fontAlgn="base">
        <a:spcBef>
          <a:spcPct val="0"/>
        </a:spcBef>
        <a:spcAft>
          <a:spcPct val="40000"/>
        </a:spcAft>
        <a:buClr>
          <a:schemeClr val="accent2"/>
        </a:buClr>
        <a:buFont typeface="Arial" charset="0"/>
        <a:buChar char="­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vmware/go-pmem-transaction" TargetMode="External"/><Relationship Id="rId4" Type="http://schemas.openxmlformats.org/officeDocument/2006/relationships/hyperlink" Target="https://github.com/vmware-samples/go-redis-pmem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github.com/jerrinsg/go-pmem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" y="330200"/>
            <a:ext cx="8436864" cy="878840"/>
          </a:xfrm>
        </p:spPr>
        <p:txBody>
          <a:bodyPr/>
          <a:lstStyle/>
          <a:p>
            <a:r>
              <a:rPr lang="en-US" dirty="0" smtClean="0"/>
              <a:t>Programming for Persistent Memory in </a:t>
            </a:r>
            <a:r>
              <a:rPr lang="en-US" dirty="0" err="1" smtClean="0"/>
              <a:t>Golang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" y="1379855"/>
            <a:ext cx="8382000" cy="1295400"/>
          </a:xfrm>
        </p:spPr>
        <p:txBody>
          <a:bodyPr/>
          <a:lstStyle/>
          <a:p>
            <a:r>
              <a:rPr lang="en-US" dirty="0" smtClean="0"/>
              <a:t>Pratap Subrahmanyam, Fellow, VMware, Inc.  </a:t>
            </a:r>
          </a:p>
          <a:p>
            <a:r>
              <a:rPr lang="en-US" dirty="0" err="1" smtClean="0"/>
              <a:t>pratap@vmware.com</a:t>
            </a:r>
            <a:endParaRPr lang="en-US" dirty="0" smtClean="0"/>
          </a:p>
          <a:p>
            <a:r>
              <a:rPr lang="en-US" dirty="0" smtClean="0"/>
              <a:t>July 22, 2019</a:t>
            </a:r>
          </a:p>
        </p:txBody>
      </p:sp>
    </p:spTree>
    <p:extLst>
      <p:ext uri="{BB962C8B-B14F-4D97-AF65-F5344CB8AC3E}">
        <p14:creationId xmlns:p14="http://schemas.microsoft.com/office/powerpoint/2010/main" val="6549675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25C56A1-225C-6D4C-96CC-7FEAFC09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PMDK </a:t>
            </a:r>
            <a:r>
              <a:rPr lang="en-US" dirty="0"/>
              <a:t>library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750EB38-4487-9D44-B15D-35EFE9B54F14}"/>
              </a:ext>
            </a:extLst>
          </p:cNvPr>
          <p:cNvSpPr txBox="1"/>
          <p:nvPr/>
        </p:nvSpPr>
        <p:spPr>
          <a:xfrm>
            <a:off x="445131" y="776929"/>
            <a:ext cx="5508629" cy="582621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// Adds a node to the linked list and updates the tail (and head)</a:t>
            </a:r>
          </a:p>
          <a:p>
            <a:pPr algn="l"/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void 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addNode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() {</a:t>
            </a:r>
          </a:p>
          <a:p>
            <a:pPr lvl="1" algn="l"/>
            <a:r>
              <a:rPr lang="en-US" sz="1100" dirty="0" smtClean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TOID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struct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root) r = </a:t>
            </a:r>
            <a:r>
              <a:rPr lang="en-US" sz="1100" dirty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POBJ_ROOT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(pop, struct root);</a:t>
            </a:r>
          </a:p>
          <a:p>
            <a:pPr lvl="1" algn="l"/>
            <a:r>
              <a:rPr lang="en-US" sz="1100" dirty="0" smtClean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TOID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struct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entry) e;</a:t>
            </a:r>
          </a:p>
          <a:p>
            <a:pPr algn="l"/>
            <a:endParaRPr lang="en-US" sz="1100" dirty="0">
              <a:latin typeface="Courier New" charset="0"/>
              <a:ea typeface="Courier New" charset="0"/>
              <a:cs typeface="Courier New" charset="0"/>
            </a:endParaRPr>
          </a:p>
          <a:p>
            <a:pPr lvl="1" algn="l"/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struct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root *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rp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sz="1100" dirty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D_RW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(r);</a:t>
            </a:r>
          </a:p>
          <a:p>
            <a:pPr lvl="1" algn="l"/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struct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entry *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tp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= </a:t>
            </a:r>
            <a:r>
              <a:rPr lang="en-US" sz="1100" dirty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D_RW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rp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-&gt;tail);</a:t>
            </a:r>
          </a:p>
          <a:p>
            <a:pPr algn="l"/>
            <a:endParaRPr lang="en-US" sz="1100" dirty="0">
              <a:latin typeface="Courier New" charset="0"/>
              <a:ea typeface="Courier New" charset="0"/>
              <a:cs typeface="Courier New" charset="0"/>
            </a:endParaRPr>
          </a:p>
          <a:p>
            <a:pPr lvl="1" algn="l"/>
            <a:r>
              <a:rPr lang="en-US" sz="1100" dirty="0" smtClean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TX_BEGIN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(pop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) {</a:t>
            </a:r>
          </a:p>
          <a:p>
            <a:pPr algn="l"/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e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= </a:t>
            </a:r>
            <a:r>
              <a:rPr lang="en-US" sz="1100" dirty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TX_NEW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(struct entry);</a:t>
            </a:r>
          </a:p>
          <a:p>
            <a:pPr algn="l"/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smtClean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TX_ADD_DIRECT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rp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);</a:t>
            </a:r>
          </a:p>
          <a:p>
            <a:pPr algn="l"/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smtClean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D_RW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(e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)-&gt;id = rand();</a:t>
            </a:r>
          </a:p>
          <a:p>
            <a:pPr algn="l"/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smtClean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D_RW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(e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)-&gt;next = </a:t>
            </a:r>
            <a:r>
              <a:rPr lang="en-US" sz="1100" dirty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TOID_NULL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(struct entry);</a:t>
            </a:r>
          </a:p>
          <a:p>
            <a:pPr algn="l"/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if (</a:t>
            </a:r>
            <a:r>
              <a:rPr lang="en-US" sz="1100" dirty="0" smtClean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TOID_IS_NULL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rp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-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&gt;head)) {</a:t>
            </a:r>
          </a:p>
          <a:p>
            <a:pPr algn="l"/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	</a:t>
            </a: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rp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-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&gt;head = e;</a:t>
            </a:r>
          </a:p>
          <a:p>
            <a:pPr algn="l"/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}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else {</a:t>
            </a:r>
          </a:p>
          <a:p>
            <a:pPr algn="l"/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	</a:t>
            </a:r>
            <a:r>
              <a:rPr lang="en-US" sz="1100" dirty="0" smtClean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TX_ADD_DIRECT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(&amp;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tp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-&gt;next);</a:t>
            </a:r>
          </a:p>
          <a:p>
            <a:pPr algn="l"/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	</a:t>
            </a: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tp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-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&gt;next = e;</a:t>
            </a:r>
          </a:p>
          <a:p>
            <a:pPr algn="l"/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}</a:t>
            </a:r>
            <a:endParaRPr lang="en-US" sz="1100" dirty="0">
              <a:latin typeface="Courier New" charset="0"/>
              <a:ea typeface="Courier New" charset="0"/>
              <a:cs typeface="Courier New" charset="0"/>
            </a:endParaRPr>
          </a:p>
          <a:p>
            <a:pPr algn="l"/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rp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-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&gt;tail = e;</a:t>
            </a:r>
          </a:p>
          <a:p>
            <a:pPr lvl="1" algn="l"/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} </a:t>
            </a:r>
            <a:r>
              <a:rPr lang="en-US" sz="1100" dirty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TX_ONABORT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{</a:t>
            </a:r>
          </a:p>
          <a:p>
            <a:pPr lvl="2" algn="l"/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abort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();</a:t>
            </a:r>
          </a:p>
          <a:p>
            <a:pPr lvl="1" algn="l"/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} </a:t>
            </a:r>
            <a:r>
              <a:rPr lang="en-US" sz="1100" dirty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TX_END</a:t>
            </a:r>
          </a:p>
          <a:p>
            <a:pPr algn="l"/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algn="l"/>
            <a:endParaRPr lang="en-US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47448F-09D4-504E-ADF1-C6594F15F7E8}"/>
              </a:ext>
            </a:extLst>
          </p:cNvPr>
          <p:cNvSpPr txBox="1"/>
          <p:nvPr/>
        </p:nvSpPr>
        <p:spPr>
          <a:xfrm>
            <a:off x="4876801" y="1985969"/>
            <a:ext cx="4267200" cy="247247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struct root {	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//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The root object</a:t>
            </a: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en-US" sz="1100" dirty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TOID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(struct entry) head;</a:t>
            </a: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en-US" sz="1100" dirty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TOID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(struct entry) tail;</a:t>
            </a: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  <a:p>
            <a:pPr algn="l">
              <a:spcAft>
                <a:spcPts val="450"/>
              </a:spcAft>
            </a:pPr>
            <a:endParaRPr lang="en-US" sz="11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// Structure of each node in the linked 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list</a:t>
            </a:r>
            <a:endParaRPr lang="en-US" sz="1100" dirty="0">
              <a:latin typeface="Courier New" charset="0"/>
              <a:ea typeface="Courier New" charset="0"/>
              <a:cs typeface="Courier New" charset="0"/>
            </a:endParaRP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struct entry 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{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</a:t>
            </a:r>
            <a:endParaRPr lang="en-US" sz="11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int id;</a:t>
            </a: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   </a:t>
            </a:r>
            <a:r>
              <a:rPr lang="en-US" sz="1100" dirty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TOID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(struct entry) next;</a:t>
            </a: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};</a:t>
            </a:r>
          </a:p>
          <a:p>
            <a:pPr algn="l">
              <a:spcAft>
                <a:spcPts val="450"/>
              </a:spcAft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3122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Very intrusive code changes</a:t>
            </a:r>
          </a:p>
          <a:p>
            <a:r>
              <a:rPr lang="en-US" dirty="0" smtClean="0"/>
              <a:t>Source code has become harder to read</a:t>
            </a:r>
          </a:p>
          <a:p>
            <a:r>
              <a:rPr lang="en-US" dirty="0" smtClean="0"/>
              <a:t>Fragility!</a:t>
            </a:r>
          </a:p>
          <a:p>
            <a:pPr lvl="1"/>
            <a:r>
              <a:rPr lang="en-US" dirty="0" smtClean="0"/>
              <a:t>Crash consistency, missed logging etc. </a:t>
            </a:r>
          </a:p>
        </p:txBody>
      </p:sp>
    </p:spTree>
    <p:extLst>
      <p:ext uri="{BB962C8B-B14F-4D97-AF65-F5344CB8AC3E}">
        <p14:creationId xmlns:p14="http://schemas.microsoft.com/office/powerpoint/2010/main" val="3824544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660" y="882014"/>
            <a:ext cx="7254240" cy="1241425"/>
          </a:xfrm>
        </p:spPr>
        <p:txBody>
          <a:bodyPr/>
          <a:lstStyle/>
          <a:p>
            <a:pPr algn="l"/>
            <a:r>
              <a:rPr lang="en-US" dirty="0" smtClean="0"/>
              <a:t>Conclusion: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92885" y="2774950"/>
            <a:ext cx="7267575" cy="1461770"/>
          </a:xfrm>
        </p:spPr>
        <p:txBody>
          <a:bodyPr/>
          <a:lstStyle/>
          <a:p>
            <a:pPr marL="0" indent="0" algn="l"/>
            <a:r>
              <a:rPr lang="en-US" dirty="0"/>
              <a:t>Cannot guide our customers to </a:t>
            </a:r>
            <a:r>
              <a:rPr lang="en-US" dirty="0" smtClean="0"/>
              <a:t>use the load/store model &amp; port their </a:t>
            </a:r>
            <a:r>
              <a:rPr lang="en-US" dirty="0"/>
              <a:t>applications to persistent </a:t>
            </a:r>
            <a:r>
              <a:rPr lang="en-US" dirty="0" smtClean="0"/>
              <a:t>memory machines!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603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Irritants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logging code</a:t>
            </a:r>
          </a:p>
          <a:p>
            <a:r>
              <a:rPr lang="en-US" dirty="0" smtClean="0"/>
              <a:t>The restart from crash path needs to be streamlined</a:t>
            </a:r>
          </a:p>
          <a:p>
            <a:r>
              <a:rPr lang="en-US" dirty="0" smtClean="0"/>
              <a:t>Code to mark the beginning and end of transactions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2373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25C56A1-225C-6D4C-96CC-7FEAFC09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750EB38-4487-9D44-B15D-35EFE9B54F14}"/>
              </a:ext>
            </a:extLst>
          </p:cNvPr>
          <p:cNvSpPr txBox="1"/>
          <p:nvPr/>
        </p:nvSpPr>
        <p:spPr>
          <a:xfrm>
            <a:off x="485771" y="1064912"/>
            <a:ext cx="4270162" cy="290592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// Adds a node to the linked list and updates the tail (and head)</a:t>
            </a:r>
          </a:p>
          <a:p>
            <a:pPr algn="l">
              <a:spcAft>
                <a:spcPts val="450"/>
              </a:spcAft>
            </a:pP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func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addNode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tx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transaction.TX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rptr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*root) 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pPr lvl="1"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entry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:= </a:t>
            </a:r>
            <a:r>
              <a:rPr lang="en-US" sz="1100" dirty="0" smtClean="0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new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(entry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lvl="1" algn="l">
              <a:spcAft>
                <a:spcPts val="450"/>
              </a:spcAft>
            </a:pP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entry.id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= 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rand.Intn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(100)</a:t>
            </a:r>
          </a:p>
          <a:p>
            <a:pPr algn="l">
              <a:spcAft>
                <a:spcPts val="450"/>
              </a:spcAft>
            </a:pPr>
            <a:endParaRPr lang="en-US" sz="1100" dirty="0">
              <a:latin typeface="Courier New" charset="0"/>
              <a:ea typeface="Courier New" charset="0"/>
              <a:cs typeface="Courier New" charset="0"/>
            </a:endParaRPr>
          </a:p>
          <a:p>
            <a:pPr lvl="1"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if 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rptr.head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== nil {</a:t>
            </a: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rptr.head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= entry</a:t>
            </a:r>
          </a:p>
          <a:p>
            <a:pPr lvl="1"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}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else {</a:t>
            </a: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rptr.tail.next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= entry</a:t>
            </a:r>
          </a:p>
          <a:p>
            <a:pPr lvl="1"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}</a:t>
            </a:r>
            <a:endParaRPr lang="en-US" sz="1100" dirty="0">
              <a:latin typeface="Courier New" charset="0"/>
              <a:ea typeface="Courier New" charset="0"/>
              <a:cs typeface="Courier New" charset="0"/>
            </a:endParaRPr>
          </a:p>
          <a:p>
            <a:pPr lvl="1" algn="l">
              <a:spcAft>
                <a:spcPts val="450"/>
              </a:spcAft>
            </a:pP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rptr.tail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= 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entry</a:t>
            </a:r>
            <a:endParaRPr lang="en-US" sz="1100" dirty="0">
              <a:solidFill>
                <a:srgbClr val="FFC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47448F-09D4-504E-ADF1-C6594F15F7E8}"/>
              </a:ext>
            </a:extLst>
          </p:cNvPr>
          <p:cNvSpPr txBox="1"/>
          <p:nvPr/>
        </p:nvSpPr>
        <p:spPr>
          <a:xfrm>
            <a:off x="5181600" y="1064912"/>
            <a:ext cx="3527430" cy="29392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// The root 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object</a:t>
            </a:r>
          </a:p>
          <a:p>
            <a:pPr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type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root 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struct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pPr lvl="1"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head 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*entry</a:t>
            </a:r>
          </a:p>
          <a:p>
            <a:pPr lvl="1"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tail 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*entry</a:t>
            </a: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algn="l">
              <a:spcAft>
                <a:spcPts val="450"/>
              </a:spcAft>
            </a:pPr>
            <a:endParaRPr lang="en-US" sz="11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// Structure of each node in the linked </a:t>
            </a:r>
            <a:endParaRPr lang="en-US" sz="11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// list</a:t>
            </a:r>
            <a:endParaRPr lang="en-US" sz="1100" dirty="0">
              <a:latin typeface="Courier New" charset="0"/>
              <a:ea typeface="Courier New" charset="0"/>
              <a:cs typeface="Courier New" charset="0"/>
            </a:endParaRP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type entry 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struct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pPr lvl="1"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id  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int</a:t>
            </a:r>
          </a:p>
          <a:p>
            <a:pPr lvl="1"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next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*entry</a:t>
            </a: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algn="l">
              <a:spcAft>
                <a:spcPts val="450"/>
              </a:spcAft>
            </a:pPr>
            <a:endParaRPr lang="en-US" sz="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50EB38-4487-9D44-B15D-35EFE9B54F14}"/>
              </a:ext>
            </a:extLst>
          </p:cNvPr>
          <p:cNvSpPr txBox="1"/>
          <p:nvPr/>
        </p:nvSpPr>
        <p:spPr>
          <a:xfrm>
            <a:off x="485771" y="1064912"/>
            <a:ext cx="4270162" cy="337271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// Adds a node to the linked list and updates the tail (and head)</a:t>
            </a:r>
          </a:p>
          <a:p>
            <a:pPr algn="l">
              <a:spcAft>
                <a:spcPts val="450"/>
              </a:spcAft>
            </a:pP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func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addNode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tx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transaction.TX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rptr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*root) 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{</a:t>
            </a:r>
          </a:p>
          <a:p>
            <a:pPr lvl="1" algn="l">
              <a:spcAft>
                <a:spcPts val="450"/>
              </a:spcAft>
            </a:pPr>
            <a:r>
              <a:rPr lang="en-US" sz="1100" dirty="0" err="1" smtClean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txn</a:t>
            </a:r>
            <a:r>
              <a:rPr lang="en-US" sz="1100" dirty="0" smtClean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 {</a:t>
            </a:r>
            <a:endParaRPr lang="en-US" sz="1100" dirty="0">
              <a:solidFill>
                <a:srgbClr val="FFC0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lvl="1"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	entry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:= </a:t>
            </a:r>
            <a:r>
              <a:rPr lang="en-US" sz="1100" dirty="0" err="1">
                <a:solidFill>
                  <a:srgbClr val="FF0000"/>
                </a:solidFill>
                <a:latin typeface="Courier New" charset="0"/>
                <a:ea typeface="Courier New" charset="0"/>
                <a:cs typeface="Courier New" charset="0"/>
              </a:rPr>
              <a:t>pnew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(entry)</a:t>
            </a:r>
          </a:p>
          <a:p>
            <a:pPr lvl="1"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entry.id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= 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rand.Intn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(100)</a:t>
            </a:r>
          </a:p>
          <a:p>
            <a:pPr algn="l">
              <a:spcAft>
                <a:spcPts val="450"/>
              </a:spcAft>
            </a:pPr>
            <a:endParaRPr lang="en-US" sz="1100" dirty="0">
              <a:latin typeface="Courier New" charset="0"/>
              <a:ea typeface="Courier New" charset="0"/>
              <a:cs typeface="Courier New" charset="0"/>
            </a:endParaRPr>
          </a:p>
          <a:p>
            <a:pPr lvl="1"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	if </a:t>
            </a:r>
            <a:r>
              <a:rPr lang="en-US" sz="1100" dirty="0" err="1">
                <a:latin typeface="Courier New" charset="0"/>
                <a:ea typeface="Courier New" charset="0"/>
                <a:cs typeface="Courier New" charset="0"/>
              </a:rPr>
              <a:t>rptr.head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 == nil {</a:t>
            </a: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rptr.head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= entry</a:t>
            </a:r>
          </a:p>
          <a:p>
            <a:pPr lvl="1"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	}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else {</a:t>
            </a: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rptr.tail.next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= entry</a:t>
            </a:r>
          </a:p>
          <a:p>
            <a:pPr lvl="1"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	}</a:t>
            </a:r>
            <a:endParaRPr lang="en-US" sz="1100" dirty="0">
              <a:latin typeface="Courier New" charset="0"/>
              <a:ea typeface="Courier New" charset="0"/>
              <a:cs typeface="Courier New" charset="0"/>
            </a:endParaRPr>
          </a:p>
          <a:p>
            <a:pPr lvl="1" algn="l">
              <a:spcAft>
                <a:spcPts val="450"/>
              </a:spcAft>
            </a:pP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 sz="1100" dirty="0" err="1" smtClean="0">
                <a:latin typeface="Courier New" charset="0"/>
                <a:ea typeface="Courier New" charset="0"/>
                <a:cs typeface="Courier New" charset="0"/>
              </a:rPr>
              <a:t>rptr.tail</a:t>
            </a:r>
            <a:r>
              <a:rPr lang="en-US" sz="1100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= entry</a:t>
            </a:r>
          </a:p>
          <a:p>
            <a:pPr lvl="1" algn="l">
              <a:spcAft>
                <a:spcPts val="450"/>
              </a:spcAft>
            </a:pPr>
            <a:r>
              <a:rPr lang="en-US" sz="1100" dirty="0">
                <a:solidFill>
                  <a:srgbClr val="FFC000"/>
                </a:solidFill>
                <a:latin typeface="Courier New" charset="0"/>
                <a:ea typeface="Courier New" charset="0"/>
                <a:cs typeface="Courier New" charset="0"/>
              </a:rPr>
              <a:t>}</a:t>
            </a:r>
          </a:p>
          <a:p>
            <a:pPr algn="l">
              <a:spcAft>
                <a:spcPts val="450"/>
              </a:spcAft>
            </a:pPr>
            <a:r>
              <a:rPr lang="en-US" sz="1100" dirty="0">
                <a:latin typeface="Courier New" charset="0"/>
                <a:ea typeface="Courier New" charset="0"/>
                <a:cs typeface="Courier New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4663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#2: </a:t>
            </a:r>
            <a:r>
              <a:rPr lang="en-US" dirty="0" err="1" smtClean="0"/>
              <a:t>Golang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Golang</a:t>
            </a:r>
            <a:r>
              <a:rPr lang="en-US" dirty="0" smtClean="0"/>
              <a:t>? </a:t>
            </a:r>
          </a:p>
          <a:p>
            <a:pPr lvl="1"/>
            <a:r>
              <a:rPr lang="en-US" dirty="0" smtClean="0"/>
              <a:t>100% open source, vibrant community</a:t>
            </a:r>
          </a:p>
          <a:p>
            <a:pPr lvl="1"/>
            <a:r>
              <a:rPr lang="en-US" dirty="0" smtClean="0"/>
              <a:t>Good systems language</a:t>
            </a:r>
          </a:p>
          <a:p>
            <a:r>
              <a:rPr lang="en-US" dirty="0" smtClean="0"/>
              <a:t>User: </a:t>
            </a:r>
          </a:p>
          <a:p>
            <a:pPr lvl="1"/>
            <a:r>
              <a:rPr lang="en-US" dirty="0" smtClean="0"/>
              <a:t>Identify the variables that need to be in persistent memory</a:t>
            </a:r>
          </a:p>
          <a:p>
            <a:pPr lvl="1"/>
            <a:r>
              <a:rPr lang="en-US" dirty="0" smtClean="0"/>
              <a:t>Allocate them on the </a:t>
            </a:r>
            <a:r>
              <a:rPr lang="en-US" dirty="0" err="1" smtClean="0"/>
              <a:t>Golang</a:t>
            </a:r>
            <a:r>
              <a:rPr lang="en-US" dirty="0" smtClean="0"/>
              <a:t> heap</a:t>
            </a:r>
          </a:p>
          <a:p>
            <a:pPr lvl="1"/>
            <a:r>
              <a:rPr lang="en-US" dirty="0" smtClean="0"/>
              <a:t>Mark the transaction’s begin/end</a:t>
            </a:r>
          </a:p>
          <a:p>
            <a:r>
              <a:rPr lang="en-US" dirty="0" smtClean="0"/>
              <a:t>Compiler: </a:t>
            </a:r>
          </a:p>
          <a:p>
            <a:pPr lvl="1"/>
            <a:r>
              <a:rPr lang="en-US" dirty="0" smtClean="0"/>
              <a:t>Extends language with </a:t>
            </a:r>
            <a:r>
              <a:rPr lang="en-US" dirty="0" err="1" smtClean="0"/>
              <a:t>txn</a:t>
            </a:r>
            <a:r>
              <a:rPr lang="en-US" dirty="0" smtClean="0"/>
              <a:t> { </a:t>
            </a:r>
            <a:r>
              <a:rPr lang="mr-IN" dirty="0" smtClean="0"/>
              <a:t>…</a:t>
            </a:r>
            <a:r>
              <a:rPr lang="en-US" dirty="0" smtClean="0"/>
              <a:t> }, and </a:t>
            </a:r>
            <a:r>
              <a:rPr lang="en-US" dirty="0" err="1" smtClean="0"/>
              <a:t>pnew</a:t>
            </a:r>
            <a:r>
              <a:rPr lang="en-US" dirty="0" smtClean="0"/>
              <a:t>(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utomatically generates logging code. </a:t>
            </a:r>
          </a:p>
          <a:p>
            <a:r>
              <a:rPr lang="en-US" dirty="0" smtClean="0"/>
              <a:t>Runtime: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ull garbage collection</a:t>
            </a:r>
          </a:p>
          <a:p>
            <a:pPr lvl="1"/>
            <a:r>
              <a:rPr lang="en-US" dirty="0" smtClean="0"/>
              <a:t>Named heap objects </a:t>
            </a:r>
          </a:p>
        </p:txBody>
      </p:sp>
    </p:spTree>
    <p:extLst>
      <p:ext uri="{BB962C8B-B14F-4D97-AF65-F5344CB8AC3E}">
        <p14:creationId xmlns:p14="http://schemas.microsoft.com/office/powerpoint/2010/main" val="18716856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3C314EA5-F711-9342-9BEE-10E6829A6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 Changes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AFEFEB-13B5-6845-AEB5-BCCAA3FC1E98}"/>
              </a:ext>
            </a:extLst>
          </p:cNvPr>
          <p:cNvSpPr txBox="1"/>
          <p:nvPr/>
        </p:nvSpPr>
        <p:spPr>
          <a:xfrm>
            <a:off x="434970" y="1264024"/>
            <a:ext cx="6924479" cy="446276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Heap changes:</a:t>
            </a:r>
          </a:p>
          <a:p>
            <a:pPr marL="800100" lvl="1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src</a:t>
            </a:r>
            <a:r>
              <a:rPr lang="en-US" sz="2000" dirty="0"/>
              <a:t>/runtime: 44 files changed, 2434 insertions(+), 196 deletions(-)</a:t>
            </a:r>
          </a:p>
          <a:p>
            <a:pPr marL="800100" lvl="1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src</a:t>
            </a:r>
            <a:r>
              <a:rPr lang="en-US" sz="2000" dirty="0"/>
              <a:t>/reflect: 3 files changed, 76 insertions(+), 30 deletions(-)</a:t>
            </a:r>
          </a:p>
          <a:p>
            <a:pPr marL="800100" lvl="1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src</a:t>
            </a:r>
            <a:r>
              <a:rPr lang="en-US" sz="2000" dirty="0"/>
              <a:t>/go: 4 files changed, 66 insertions(+), 52 deletions(-)</a:t>
            </a:r>
          </a:p>
          <a:p>
            <a:pPr marL="800100" lvl="1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src</a:t>
            </a:r>
            <a:r>
              <a:rPr lang="en-US" sz="2000" dirty="0"/>
              <a:t>/</a:t>
            </a:r>
            <a:r>
              <a:rPr lang="en-US" sz="2000" dirty="0" err="1"/>
              <a:t>cmd</a:t>
            </a:r>
            <a:r>
              <a:rPr lang="en-US" sz="2000" dirty="0"/>
              <a:t>/compile/internal/</a:t>
            </a:r>
            <a:r>
              <a:rPr lang="en-US" sz="2000" dirty="0" err="1"/>
              <a:t>gc</a:t>
            </a:r>
            <a:r>
              <a:rPr lang="en-US" sz="2000" dirty="0"/>
              <a:t>: 12 files changed, 99 insertions(+), 28 deletions(-)</a:t>
            </a:r>
          </a:p>
          <a:p>
            <a:pPr marL="800100" lvl="1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Total: 63 files changed, 2675 insertions(+), 306 deletions(-)</a:t>
            </a:r>
          </a:p>
          <a:p>
            <a:pPr lvl="1" algn="l">
              <a:spcAft>
                <a:spcPts val="600"/>
              </a:spcAft>
            </a:pPr>
            <a:r>
              <a:rPr lang="en-US" sz="2000" dirty="0"/>
              <a:t>     (excluding design/README documents and CPUID package</a:t>
            </a:r>
          </a:p>
        </p:txBody>
      </p:sp>
    </p:spTree>
    <p:extLst>
      <p:ext uri="{BB962C8B-B14F-4D97-AF65-F5344CB8AC3E}">
        <p14:creationId xmlns:p14="http://schemas.microsoft.com/office/powerpoint/2010/main" val="166850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3C314EA5-F711-9342-9BEE-10E6829A6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 Changes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AFEFEB-13B5-6845-AEB5-BCCAA3FC1E98}"/>
              </a:ext>
            </a:extLst>
          </p:cNvPr>
          <p:cNvSpPr txBox="1"/>
          <p:nvPr/>
        </p:nvSpPr>
        <p:spPr>
          <a:xfrm>
            <a:off x="434970" y="1264024"/>
            <a:ext cx="6924479" cy="346248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Compiler changes for transaction instrumentation:</a:t>
            </a:r>
          </a:p>
          <a:p>
            <a:pPr marL="800100" lvl="1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/>
              <a:t>src</a:t>
            </a:r>
            <a:r>
              <a:rPr lang="en-US" sz="2000"/>
              <a:t>/</a:t>
            </a:r>
            <a:r>
              <a:rPr lang="en-US" sz="2000" err="1"/>
              <a:t>cmd</a:t>
            </a:r>
            <a:r>
              <a:rPr lang="en-US" sz="2000"/>
              <a:t>/compile/internal/</a:t>
            </a:r>
            <a:r>
              <a:rPr lang="en-US" sz="2000" err="1"/>
              <a:t>gc</a:t>
            </a:r>
            <a:r>
              <a:rPr lang="en-US" sz="2000"/>
              <a:t>: 7 files changed, 488 insertions(+), 26 deletions(-)</a:t>
            </a:r>
          </a:p>
          <a:p>
            <a:pPr marL="800100" lvl="1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/>
              <a:t>src</a:t>
            </a:r>
            <a:r>
              <a:rPr lang="en-US" sz="2000"/>
              <a:t>/</a:t>
            </a:r>
            <a:r>
              <a:rPr lang="en-US" sz="2000" err="1"/>
              <a:t>cmd</a:t>
            </a:r>
            <a:r>
              <a:rPr lang="en-US" sz="2000"/>
              <a:t>/compile/internal/syntax: 6 files changed, 132 insertions(+), 13 deletions(-)</a:t>
            </a:r>
          </a:p>
          <a:p>
            <a:pPr marL="800100" lvl="1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/>
              <a:t>src</a:t>
            </a:r>
            <a:r>
              <a:rPr lang="en-US" sz="2000"/>
              <a:t>/</a:t>
            </a:r>
            <a:r>
              <a:rPr lang="en-US" sz="2000" err="1"/>
              <a:t>cmd</a:t>
            </a:r>
            <a:r>
              <a:rPr lang="en-US" sz="2000"/>
              <a:t>/compile/internal/</a:t>
            </a:r>
            <a:r>
              <a:rPr lang="en-US" sz="2000" err="1"/>
              <a:t>ssa</a:t>
            </a:r>
            <a:r>
              <a:rPr lang="en-US" sz="2000"/>
              <a:t>/: 1 file changed, 3 insertions(+)</a:t>
            </a:r>
          </a:p>
          <a:p>
            <a:pPr marL="800100" lvl="1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/>
              <a:t>src</a:t>
            </a:r>
            <a:r>
              <a:rPr lang="en-US" sz="2000"/>
              <a:t>/</a:t>
            </a:r>
            <a:r>
              <a:rPr lang="en-US" sz="2000" err="1"/>
              <a:t>cmd</a:t>
            </a:r>
            <a:r>
              <a:rPr lang="en-US" sz="2000"/>
              <a:t>/go/internal: 3 files changed, 7 insertions(+)</a:t>
            </a:r>
          </a:p>
          <a:p>
            <a:pPr marL="800100" lvl="1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Total: 17 files changed, 630 insertions(+), 39 deletions(-)</a:t>
            </a:r>
          </a:p>
        </p:txBody>
      </p:sp>
    </p:spTree>
    <p:extLst>
      <p:ext uri="{BB962C8B-B14F-4D97-AF65-F5344CB8AC3E}">
        <p14:creationId xmlns:p14="http://schemas.microsoft.com/office/powerpoint/2010/main" val="4107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3C314EA5-F711-9342-9BEE-10E6829A6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Repositories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AFEFEB-13B5-6845-AEB5-BCCAA3FC1E98}"/>
              </a:ext>
            </a:extLst>
          </p:cNvPr>
          <p:cNvSpPr txBox="1"/>
          <p:nvPr/>
        </p:nvSpPr>
        <p:spPr>
          <a:xfrm>
            <a:off x="434970" y="1264024"/>
            <a:ext cx="6924479" cy="252376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en-US" sz="2000" dirty="0" smtClean="0">
                <a:solidFill>
                  <a:srgbClr val="7030A0"/>
                </a:solidFill>
              </a:rPr>
              <a:t>Runtime changes to support persistent heaps:</a:t>
            </a:r>
            <a:r>
              <a:rPr lang="en-US" sz="2000" dirty="0" smtClean="0"/>
              <a:t> </a:t>
            </a:r>
            <a:r>
              <a:rPr lang="en-US" sz="2000" dirty="0" smtClean="0">
                <a:solidFill>
                  <a:srgbClr val="002060"/>
                </a:solidFill>
                <a:hlinkClick r:id="rId2"/>
              </a:rPr>
              <a:t>https://github.com/jerrinsg/go-pmem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en-US" sz="2000" dirty="0" smtClean="0">
                <a:solidFill>
                  <a:srgbClr val="7030A0"/>
                </a:solidFill>
              </a:rPr>
              <a:t>Libraries for transactions support, logging:</a:t>
            </a:r>
            <a:r>
              <a:rPr lang="en-US" sz="2000" dirty="0" smtClean="0"/>
              <a:t> </a:t>
            </a:r>
            <a:r>
              <a:rPr lang="en-US" sz="2000" dirty="0" smtClean="0">
                <a:hlinkClick r:id="rId3"/>
              </a:rPr>
              <a:t>https://github.com/vmware/go-pmem-transaction</a:t>
            </a:r>
            <a:endParaRPr lang="en-US" sz="2000" dirty="0" smtClean="0"/>
          </a:p>
          <a:p>
            <a:pPr marL="342900" indent="-342900" algn="l">
              <a:buFont typeface="Arial" charset="0"/>
              <a:buChar char="•"/>
            </a:pPr>
            <a:r>
              <a:rPr lang="en-US" sz="2000" dirty="0" smtClean="0">
                <a:solidFill>
                  <a:srgbClr val="7030A0"/>
                </a:solidFill>
              </a:rPr>
              <a:t>A </a:t>
            </a:r>
            <a:r>
              <a:rPr lang="en-US" sz="2000" dirty="0">
                <a:solidFill>
                  <a:srgbClr val="7030A0"/>
                </a:solidFill>
              </a:rPr>
              <a:t>partial </a:t>
            </a:r>
            <a:r>
              <a:rPr lang="en-US" sz="2000" dirty="0" err="1">
                <a:solidFill>
                  <a:srgbClr val="7030A0"/>
                </a:solidFill>
              </a:rPr>
              <a:t>Redis</a:t>
            </a:r>
            <a:r>
              <a:rPr lang="en-US" sz="2000" dirty="0">
                <a:solidFill>
                  <a:srgbClr val="7030A0"/>
                </a:solidFill>
              </a:rPr>
              <a:t> rewritten in Go:</a:t>
            </a:r>
            <a:r>
              <a:rPr lang="en-US" sz="2000" dirty="0"/>
              <a:t> </a:t>
            </a:r>
            <a:r>
              <a:rPr lang="en-US" sz="2000" dirty="0" smtClean="0">
                <a:hlinkClick r:id="rId4"/>
              </a:rPr>
              <a:t>https</a:t>
            </a:r>
            <a:r>
              <a:rPr lang="en-US" sz="2000" dirty="0">
                <a:hlinkClick r:id="rId4"/>
              </a:rPr>
              <a:t>://</a:t>
            </a:r>
            <a:r>
              <a:rPr lang="en-US" sz="2000" dirty="0" smtClean="0">
                <a:hlinkClick r:id="rId4"/>
              </a:rPr>
              <a:t>github.com/vmware-samples/go-redis-pmem</a:t>
            </a:r>
            <a:endParaRPr lang="en-US" sz="2000" dirty="0"/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485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04885"/>
              </p:ext>
            </p:extLst>
          </p:nvPr>
        </p:nvGraphicFramePr>
        <p:xfrm>
          <a:off x="352425" y="784225"/>
          <a:ext cx="8382000" cy="500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6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 quick introduction to </a:t>
            </a:r>
            <a:r>
              <a:rPr lang="en-US" dirty="0"/>
              <a:t>p</a:t>
            </a:r>
            <a:r>
              <a:rPr lang="en-US" dirty="0" smtClean="0"/>
              <a:t>ersistent </a:t>
            </a:r>
            <a:r>
              <a:rPr lang="en-US" dirty="0"/>
              <a:t>m</a:t>
            </a:r>
            <a:r>
              <a:rPr lang="en-US" dirty="0" smtClean="0"/>
              <a:t>emory</a:t>
            </a:r>
          </a:p>
          <a:p>
            <a:pPr lvl="1"/>
            <a:r>
              <a:rPr lang="en-US" dirty="0" smtClean="0"/>
              <a:t>What is it? Who is building it? When will it be available? What use cases are enabled? Cost/Performance. Etc. </a:t>
            </a:r>
          </a:p>
          <a:p>
            <a:r>
              <a:rPr lang="en-US" dirty="0" smtClean="0"/>
              <a:t>Describe current status</a:t>
            </a:r>
          </a:p>
          <a:p>
            <a:pPr lvl="1"/>
            <a:r>
              <a:rPr lang="en-US" dirty="0" smtClean="0"/>
              <a:t>The impact we have made so far</a:t>
            </a:r>
          </a:p>
          <a:p>
            <a:r>
              <a:rPr lang="en-US" dirty="0" smtClean="0"/>
              <a:t>Lessons learned</a:t>
            </a:r>
          </a:p>
          <a:p>
            <a:pPr lvl="1"/>
            <a:r>
              <a:rPr lang="en-US" dirty="0" smtClean="0"/>
              <a:t>Mistakes made (and avoided!)</a:t>
            </a:r>
          </a:p>
          <a:p>
            <a:r>
              <a:rPr lang="en-US" dirty="0" smtClean="0"/>
              <a:t>Call for action, how can VMware help?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669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660" y="882014"/>
            <a:ext cx="7254240" cy="1241425"/>
          </a:xfrm>
        </p:spPr>
        <p:txBody>
          <a:bodyPr/>
          <a:lstStyle/>
          <a:p>
            <a:pPr algn="l"/>
            <a:r>
              <a:rPr lang="en-US" dirty="0" smtClean="0"/>
              <a:t>Conclusion: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92885" y="2774950"/>
            <a:ext cx="7267575" cy="2813050"/>
          </a:xfrm>
        </p:spPr>
        <p:txBody>
          <a:bodyPr/>
          <a:lstStyle/>
          <a:p>
            <a:pPr marL="0" indent="0" algn="l"/>
            <a:r>
              <a:rPr lang="en-US" dirty="0"/>
              <a:t>You can get the performance, </a:t>
            </a:r>
            <a:r>
              <a:rPr lang="en-US" dirty="0">
                <a:solidFill>
                  <a:srgbClr val="FF0000"/>
                </a:solidFill>
              </a:rPr>
              <a:t>without </a:t>
            </a:r>
            <a:r>
              <a:rPr lang="en-US" dirty="0" smtClean="0">
                <a:solidFill>
                  <a:srgbClr val="FF0000"/>
                </a:solidFill>
              </a:rPr>
              <a:t>introducing </a:t>
            </a:r>
            <a:r>
              <a:rPr lang="en-US" dirty="0"/>
              <a:t>fragility into the code</a:t>
            </a:r>
            <a:r>
              <a:rPr lang="en-US" dirty="0" smtClean="0"/>
              <a:t>! You </a:t>
            </a:r>
            <a:r>
              <a:rPr lang="en-US" dirty="0" smtClean="0">
                <a:solidFill>
                  <a:srgbClr val="FF0000"/>
                </a:solidFill>
              </a:rPr>
              <a:t>just</a:t>
            </a:r>
            <a:r>
              <a:rPr lang="en-US" dirty="0" smtClean="0"/>
              <a:t> need language support!</a:t>
            </a:r>
          </a:p>
          <a:p>
            <a:pPr marL="0" indent="0" algn="l"/>
            <a:endParaRPr lang="en-US" dirty="0"/>
          </a:p>
          <a:p>
            <a:pPr marL="0" indent="0" algn="l"/>
            <a:r>
              <a:rPr lang="en-US" dirty="0" smtClean="0"/>
              <a:t>Plans for Java, C++, Rust, Python, R? </a:t>
            </a:r>
          </a:p>
          <a:p>
            <a:pPr marL="0" indent="0" algn="l"/>
            <a:endParaRPr lang="en-US" dirty="0"/>
          </a:p>
          <a:p>
            <a:pPr marL="0" indent="0" algn="l"/>
            <a:r>
              <a:rPr lang="en-US" dirty="0" smtClean="0"/>
              <a:t>We have built up a great deal of expertise, best practices. </a:t>
            </a:r>
          </a:p>
          <a:p>
            <a:pPr marL="0" indent="0" algn="l"/>
            <a:endParaRPr lang="en-US" dirty="0"/>
          </a:p>
          <a:p>
            <a:pPr marL="0" indent="0" algn="l"/>
            <a:r>
              <a:rPr lang="en-US" dirty="0" smtClean="0"/>
              <a:t>Cautiously starting customer conversations to port applications.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343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What we did right</a:t>
            </a:r>
          </a:p>
          <a:p>
            <a:pPr marL="800100" lvl="1" indent="-342900">
              <a:spcAft>
                <a:spcPts val="600"/>
              </a:spcAft>
            </a:pPr>
            <a:r>
              <a:rPr lang="en-US" sz="2000" dirty="0"/>
              <a:t>Think small! First things first, and all that.</a:t>
            </a:r>
          </a:p>
          <a:p>
            <a:pPr marL="800100" lvl="1" indent="-342900">
              <a:spcAft>
                <a:spcPts val="600"/>
              </a:spcAft>
            </a:pPr>
            <a:r>
              <a:rPr lang="en-US" sz="2000" dirty="0"/>
              <a:t>Virtualizing </a:t>
            </a:r>
            <a:r>
              <a:rPr lang="en-US" sz="2000" dirty="0" err="1"/>
              <a:t>pmem</a:t>
            </a:r>
            <a:r>
              <a:rPr lang="en-US" sz="2000" dirty="0"/>
              <a:t> was the right thing, brought lots of mindshare with ecosystem</a:t>
            </a:r>
          </a:p>
          <a:p>
            <a:pPr marL="800100" lvl="1" indent="-342900">
              <a:spcAft>
                <a:spcPts val="600"/>
              </a:spcAft>
            </a:pPr>
            <a:r>
              <a:rPr lang="en-US" sz="2000" dirty="0"/>
              <a:t>Simplifying the programming of persistent </a:t>
            </a:r>
            <a:r>
              <a:rPr lang="en-US" sz="2000" dirty="0" smtClean="0"/>
              <a:t>memory</a:t>
            </a:r>
          </a:p>
          <a:p>
            <a:pPr marL="633413" indent="-342900">
              <a:spcAft>
                <a:spcPts val="600"/>
              </a:spcAft>
            </a:pPr>
            <a:r>
              <a:rPr lang="en-US" dirty="0" smtClean="0"/>
              <a:t>What </a:t>
            </a:r>
            <a:r>
              <a:rPr lang="en-US" dirty="0"/>
              <a:t>we didn’t do right</a:t>
            </a:r>
          </a:p>
          <a:p>
            <a:pPr marL="800100" lvl="1" indent="-342900">
              <a:spcAft>
                <a:spcPts val="600"/>
              </a:spcAft>
            </a:pPr>
            <a:r>
              <a:rPr lang="en-US" sz="2000" dirty="0" smtClean="0"/>
              <a:t>Got distracted with new proposal: battery </a:t>
            </a:r>
            <a:r>
              <a:rPr lang="en-US" sz="2000" dirty="0"/>
              <a:t>backed DIMM. </a:t>
            </a:r>
            <a:endParaRPr lang="en-US" sz="2000" dirty="0" smtClean="0"/>
          </a:p>
          <a:p>
            <a:pPr marL="800100" lvl="1" indent="-342900">
              <a:spcAft>
                <a:spcPts val="600"/>
              </a:spcAft>
            </a:pPr>
            <a:r>
              <a:rPr lang="en-US" sz="2000" dirty="0" smtClean="0"/>
              <a:t>Diluted </a:t>
            </a:r>
            <a:r>
              <a:rPr lang="en-US" sz="2000" dirty="0"/>
              <a:t>our efficiency somewhat.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05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Encourage all BU’s to run their services on machines with persistent memory</a:t>
            </a:r>
          </a:p>
          <a:p>
            <a:pPr lvl="1"/>
            <a:r>
              <a:rPr lang="en-US" dirty="0" smtClean="0"/>
              <a:t>We have a great deal of expertise now, we can help</a:t>
            </a:r>
          </a:p>
          <a:p>
            <a:pPr lvl="1"/>
            <a:r>
              <a:rPr lang="en-US" dirty="0" smtClean="0"/>
              <a:t>Moreover, there is some real value (performance, simplicity ...) to be gained here</a:t>
            </a:r>
          </a:p>
          <a:p>
            <a:r>
              <a:rPr lang="en-US" dirty="0" smtClean="0"/>
              <a:t>Assist partners/customers with the migration to persistent memory</a:t>
            </a:r>
          </a:p>
          <a:p>
            <a:r>
              <a:rPr lang="en-US" dirty="0" smtClean="0"/>
              <a:t>Improve compiler &amp; transaction library</a:t>
            </a:r>
          </a:p>
          <a:p>
            <a:r>
              <a:rPr lang="en-US" dirty="0" smtClean="0"/>
              <a:t>Explore the ”density” dimension of persistent 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793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You can buy machines </a:t>
            </a:r>
            <a:r>
              <a:rPr lang="en-US" smtClean="0"/>
              <a:t>from Dell </a:t>
            </a:r>
            <a:r>
              <a:rPr lang="en-US" dirty="0" smtClean="0"/>
              <a:t>with persistent memory</a:t>
            </a:r>
          </a:p>
          <a:p>
            <a:r>
              <a:rPr lang="en-US" dirty="0" smtClean="0"/>
              <a:t>There is REAL performance to be gained!</a:t>
            </a:r>
          </a:p>
          <a:p>
            <a:r>
              <a:rPr lang="en-US" dirty="0" err="1" smtClean="0"/>
              <a:t>Golang</a:t>
            </a:r>
            <a:r>
              <a:rPr lang="en-US" dirty="0" smtClean="0"/>
              <a:t> has gained native persistent memory support!</a:t>
            </a:r>
          </a:p>
          <a:p>
            <a:r>
              <a:rPr lang="en-US" dirty="0" smtClean="0"/>
              <a:t>VMware has developed deep expertise in persistent memory programming</a:t>
            </a:r>
          </a:p>
          <a:p>
            <a:pPr lvl="1"/>
            <a:r>
              <a:rPr lang="en-US" dirty="0" smtClean="0"/>
              <a:t>Can help others migrate their applications.</a:t>
            </a:r>
          </a:p>
        </p:txBody>
      </p:sp>
    </p:spTree>
    <p:extLst>
      <p:ext uri="{BB962C8B-B14F-4D97-AF65-F5344CB8AC3E}">
        <p14:creationId xmlns:p14="http://schemas.microsoft.com/office/powerpoint/2010/main" val="4108988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Persistent Memory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Same form factor as a traditional DIMM</a:t>
            </a:r>
          </a:p>
          <a:p>
            <a:r>
              <a:rPr lang="en-US" dirty="0" smtClean="0"/>
              <a:t>3X the endurance of NAND</a:t>
            </a:r>
          </a:p>
          <a:p>
            <a:r>
              <a:rPr lang="en-US" dirty="0" smtClean="0"/>
              <a:t>Much higher densities: </a:t>
            </a:r>
          </a:p>
          <a:p>
            <a:pPr lvl="1"/>
            <a:r>
              <a:rPr lang="en-US" dirty="0" smtClean="0"/>
              <a:t>4X the capacity of DRAM</a:t>
            </a:r>
          </a:p>
          <a:p>
            <a:pPr lvl="1"/>
            <a:r>
              <a:rPr lang="en-US" dirty="0" smtClean="0"/>
              <a:t>256GB </a:t>
            </a:r>
            <a:r>
              <a:rPr lang="mr-IN" dirty="0" smtClean="0"/>
              <a:t>–</a:t>
            </a:r>
            <a:r>
              <a:rPr lang="en-US" dirty="0" smtClean="0"/>
              <a:t> 2TB per DIMM</a:t>
            </a:r>
          </a:p>
          <a:p>
            <a:r>
              <a:rPr lang="en-US" dirty="0" smtClean="0"/>
              <a:t>Read latency is comparable to RAM, write latency is 3 </a:t>
            </a:r>
            <a:r>
              <a:rPr lang="mr-IN" dirty="0" smtClean="0"/>
              <a:t>–</a:t>
            </a:r>
            <a:r>
              <a:rPr lang="en-US" dirty="0" smtClean="0"/>
              <a:t> 5x slower than RAM</a:t>
            </a:r>
          </a:p>
          <a:p>
            <a:r>
              <a:rPr lang="en-US" dirty="0" smtClean="0"/>
              <a:t>Can be used in non-persistent mode, as high density, slower RAM.</a:t>
            </a:r>
          </a:p>
          <a:p>
            <a:r>
              <a:rPr lang="en-US" dirty="0" smtClean="0"/>
              <a:t>Cost: closer to DRAM</a:t>
            </a:r>
          </a:p>
          <a:p>
            <a:r>
              <a:rPr lang="en-US" dirty="0" smtClean="0"/>
              <a:t>When it is available: </a:t>
            </a:r>
          </a:p>
          <a:p>
            <a:pPr lvl="1"/>
            <a:r>
              <a:rPr lang="en-US" dirty="0" smtClean="0"/>
              <a:t>Now</a:t>
            </a:r>
          </a:p>
          <a:p>
            <a:pPr lvl="1"/>
            <a:r>
              <a:rPr lang="en-US" dirty="0" smtClean="0"/>
              <a:t>Build your favorite Dell server with persistent memory installed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7882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Density - </a:t>
            </a:r>
            <a:r>
              <a:rPr lang="en-US" dirty="0" smtClean="0"/>
              <a:t>Augment fast, low density DRAM with </a:t>
            </a:r>
          </a:p>
          <a:p>
            <a:pPr lvl="1"/>
            <a:r>
              <a:rPr lang="en-US" dirty="0" smtClean="0"/>
              <a:t>slower, high density 3DXpoint in non-persistent mode</a:t>
            </a:r>
          </a:p>
          <a:p>
            <a:pPr lvl="1"/>
            <a:r>
              <a:rPr lang="en-US" dirty="0" smtClean="0"/>
              <a:t>Large graph processing applications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void the management ugliness of scale out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Tiered Storage - </a:t>
            </a:r>
            <a:r>
              <a:rPr lang="en-US" dirty="0" smtClean="0"/>
              <a:t>Augment SSDs with 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xpensive, low latency storage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Persistence with Random Access</a:t>
            </a:r>
            <a:r>
              <a:rPr lang="en-US" dirty="0"/>
              <a:t> </a:t>
            </a:r>
            <a:r>
              <a:rPr lang="en-US" dirty="0" smtClean="0"/>
              <a:t>- Use the load/store model</a:t>
            </a:r>
          </a:p>
          <a:p>
            <a:pPr lvl="1"/>
            <a:r>
              <a:rPr lang="en-US" dirty="0" smtClean="0"/>
              <a:t>Large in-memory databases </a:t>
            </a:r>
          </a:p>
          <a:p>
            <a:pPr lvl="2"/>
            <a:r>
              <a:rPr lang="en-US" dirty="0" smtClean="0"/>
              <a:t>SAP HANA, </a:t>
            </a:r>
            <a:r>
              <a:rPr lang="en-US" dirty="0" err="1" smtClean="0"/>
              <a:t>Redis</a:t>
            </a:r>
            <a:r>
              <a:rPr lang="en-US" dirty="0" smtClean="0"/>
              <a:t>, SQL 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Large AI models </a:t>
            </a:r>
          </a:p>
          <a:p>
            <a:pPr lvl="2"/>
            <a:r>
              <a:rPr lang="en-US" dirty="0" smtClean="0"/>
              <a:t>Starting to appear in accelerator boards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921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did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First things first</a:t>
            </a:r>
          </a:p>
          <a:p>
            <a:pPr lvl="1"/>
            <a:r>
              <a:rPr lang="en-US" dirty="0" smtClean="0"/>
              <a:t>Virtualized Persistent Memory</a:t>
            </a:r>
          </a:p>
          <a:p>
            <a:pPr lvl="1"/>
            <a:r>
              <a:rPr lang="en-US" dirty="0" smtClean="0"/>
              <a:t>Zero day hardware support</a:t>
            </a:r>
          </a:p>
          <a:p>
            <a:r>
              <a:rPr lang="en-US" dirty="0" smtClean="0"/>
              <a:t>Avoided the ramp-up items, chose the hardest one to explore</a:t>
            </a:r>
          </a:p>
          <a:p>
            <a:pPr lvl="1"/>
            <a:r>
              <a:rPr lang="en-US" dirty="0" smtClean="0"/>
              <a:t>The load/store model</a:t>
            </a:r>
          </a:p>
          <a:p>
            <a:r>
              <a:rPr lang="en-US" dirty="0" smtClean="0"/>
              <a:t>3 Questions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dirty="0" smtClean="0"/>
              <a:t>After all the logging, write amplification, cache flushes for crash consistency, </a:t>
            </a:r>
            <a:r>
              <a:rPr lang="en-US" dirty="0"/>
              <a:t>i</a:t>
            </a:r>
            <a:r>
              <a:rPr lang="en-US" dirty="0" smtClean="0"/>
              <a:t>s there still performance to be gained?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dirty="0" smtClean="0"/>
              <a:t>Is the code readable?</a:t>
            </a:r>
          </a:p>
          <a:p>
            <a:pPr lvl="2"/>
            <a:r>
              <a:rPr lang="en-US" dirty="0" smtClean="0"/>
              <a:t>Programming with Persistent Memory</a:t>
            </a:r>
          </a:p>
          <a:p>
            <a:pPr lvl="2"/>
            <a:r>
              <a:rPr lang="en-US" dirty="0" smtClean="0"/>
              <a:t>Identifying transactions</a:t>
            </a:r>
          </a:p>
          <a:p>
            <a:pPr marL="571500" lvl="1" indent="-342900">
              <a:buFont typeface="+mj-lt"/>
              <a:buAutoNum type="arabicPeriod"/>
            </a:pPr>
            <a:r>
              <a:rPr lang="en-US" dirty="0" smtClean="0"/>
              <a:t>Coping with crash consistency, durability, availability</a:t>
            </a:r>
          </a:p>
        </p:txBody>
      </p:sp>
    </p:spTree>
    <p:extLst>
      <p:ext uri="{BB962C8B-B14F-4D97-AF65-F5344CB8AC3E}">
        <p14:creationId xmlns:p14="http://schemas.microsoft.com/office/powerpoint/2010/main" val="5125069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 #1: C based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Wrote a transaction library</a:t>
            </a:r>
          </a:p>
          <a:p>
            <a:pPr lvl="1"/>
            <a:r>
              <a:rPr lang="en-US" dirty="0" smtClean="0"/>
              <a:t>Built-in replication into transaction library</a:t>
            </a:r>
          </a:p>
          <a:p>
            <a:r>
              <a:rPr lang="en-US" dirty="0" smtClean="0"/>
              <a:t>Chose to modify </a:t>
            </a:r>
            <a:r>
              <a:rPr lang="en-US" dirty="0" err="1" smtClean="0"/>
              <a:t>Redis</a:t>
            </a:r>
            <a:r>
              <a:rPr lang="en-US" dirty="0" smtClean="0"/>
              <a:t> (open source, C based application)</a:t>
            </a:r>
          </a:p>
        </p:txBody>
      </p:sp>
    </p:spTree>
    <p:extLst>
      <p:ext uri="{BB962C8B-B14F-4D97-AF65-F5344CB8AC3E}">
        <p14:creationId xmlns:p14="http://schemas.microsoft.com/office/powerpoint/2010/main" val="4040521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9163463"/>
              </p:ext>
            </p:extLst>
          </p:nvPr>
        </p:nvGraphicFramePr>
        <p:xfrm>
          <a:off x="352425" y="784225"/>
          <a:ext cx="8382000" cy="500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9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3D5667B-492B-8245-84ED-8CA514306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pic>
        <p:nvPicPr>
          <p:cNvPr id="4" name="Redis_3820">
            <a:hlinkClick r:id="" action="ppaction://media"/>
            <a:extLst>
              <a:ext uri="{FF2B5EF4-FFF2-40B4-BE49-F238E27FC236}">
                <a16:creationId xmlns:a16="http://schemas.microsoft.com/office/drawing/2014/main" xmlns="" id="{DB8B5D46-DDA6-4A4C-8F7B-34F51B304B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926" y="839971"/>
            <a:ext cx="7292768" cy="546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5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660" y="882014"/>
            <a:ext cx="7254240" cy="1241425"/>
          </a:xfrm>
        </p:spPr>
        <p:txBody>
          <a:bodyPr/>
          <a:lstStyle/>
          <a:p>
            <a:pPr algn="l"/>
            <a:r>
              <a:rPr lang="en-US" dirty="0" smtClean="0"/>
              <a:t>Conclusion: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92885" y="2774950"/>
            <a:ext cx="7267575" cy="1461770"/>
          </a:xfrm>
        </p:spPr>
        <p:txBody>
          <a:bodyPr/>
          <a:lstStyle/>
          <a:p>
            <a:pPr marL="0" indent="0" algn="l"/>
            <a:r>
              <a:rPr lang="en-US" dirty="0"/>
              <a:t>Performance improvements are real </a:t>
            </a:r>
            <a:r>
              <a:rPr lang="mr-IN" dirty="0"/>
              <a:t>…</a:t>
            </a:r>
            <a:r>
              <a:rPr lang="en-US" dirty="0"/>
              <a:t> </a:t>
            </a:r>
          </a:p>
          <a:p>
            <a:pPr marL="0" indent="0" algn="l"/>
            <a:endParaRPr lang="en-US" dirty="0"/>
          </a:p>
          <a:p>
            <a:pPr marL="0" indent="0" algn="l"/>
            <a:r>
              <a:rPr lang="en-US" dirty="0"/>
              <a:t>What about code </a:t>
            </a:r>
            <a:r>
              <a:rPr lang="en-US" dirty="0" err="1"/>
              <a:t>maintainabilty</a:t>
            </a:r>
            <a:r>
              <a:rPr lang="en-US" dirty="0"/>
              <a:t>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0278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VMware Custom">
      <a:dk1>
        <a:srgbClr val="333333"/>
      </a:dk1>
      <a:lt1>
        <a:srgbClr val="FFFFFF"/>
      </a:lt1>
      <a:dk2>
        <a:srgbClr val="4D4D4D"/>
      </a:dk2>
      <a:lt2>
        <a:srgbClr val="C0C0C0"/>
      </a:lt2>
      <a:accent1>
        <a:srgbClr val="0095D3"/>
      </a:accent1>
      <a:accent2>
        <a:srgbClr val="89CBDF"/>
      </a:accent2>
      <a:accent3>
        <a:srgbClr val="003D79"/>
      </a:accent3>
      <a:accent4>
        <a:srgbClr val="6DB33F"/>
      </a:accent4>
      <a:accent5>
        <a:srgbClr val="F8981D"/>
      </a:accent5>
      <a:accent6>
        <a:srgbClr val="D9541E"/>
      </a:accent6>
      <a:hlink>
        <a:srgbClr val="0095D3"/>
      </a:hlink>
      <a:folHlink>
        <a:srgbClr val="89CBDF"/>
      </a:folHlink>
    </a:clrScheme>
    <a:fontScheme name="VMwar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accent3"/>
          </a:solidFill>
          <a:round/>
          <a:headEnd/>
          <a:tailEnd/>
        </a:ln>
      </a:spPr>
      <a:bodyPr wrap="none" lIns="0" tIns="0" rIns="0" bIns="0" rtlCol="0" anchor="ctr"/>
      <a:lstStyle>
        <a:defPPr marL="0" marR="0" indent="0" algn="ctr" defTabSz="914400" eaLnBrk="1" latinLnBrk="0" hangingPunct="1">
          <a:lnSpc>
            <a:spcPct val="100000"/>
          </a:lnSpc>
          <a:buClrTx/>
          <a:buSzTx/>
          <a:buFontTx/>
          <a:buNone/>
          <a:tabLst/>
          <a:defRPr sz="1800" dirty="0" err="1" smtClean="0">
            <a:solidFill>
              <a:srgbClr val="FFFFFF"/>
            </a:solidFill>
          </a:defRPr>
        </a:defPPr>
      </a:lstStyle>
    </a:spDef>
    <a:lnDef>
      <a:spPr bwMode="auto">
        <a:solidFill>
          <a:srgbClr val="0095D3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rgbClr val="333333"/>
            </a:solidFill>
            <a:latin typeface="+mn-lt"/>
            <a:ea typeface="+mn-ea"/>
          </a:defRPr>
        </a:defPPr>
      </a:lstStyle>
    </a:txDef>
  </a:objectDefaults>
  <a:extraClrSchemeLst>
    <a:extraClrScheme>
      <a:clrScheme name="VMwar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Mware Non-Confidential">
  <a:themeElements>
    <a:clrScheme name="VMware Custom">
      <a:dk1>
        <a:srgbClr val="333333"/>
      </a:dk1>
      <a:lt1>
        <a:srgbClr val="FFFFFF"/>
      </a:lt1>
      <a:dk2>
        <a:srgbClr val="4D4D4D"/>
      </a:dk2>
      <a:lt2>
        <a:srgbClr val="C0C0C0"/>
      </a:lt2>
      <a:accent1>
        <a:srgbClr val="0095D3"/>
      </a:accent1>
      <a:accent2>
        <a:srgbClr val="89CBDF"/>
      </a:accent2>
      <a:accent3>
        <a:srgbClr val="003D79"/>
      </a:accent3>
      <a:accent4>
        <a:srgbClr val="6DB33F"/>
      </a:accent4>
      <a:accent5>
        <a:srgbClr val="F8981D"/>
      </a:accent5>
      <a:accent6>
        <a:srgbClr val="D9541E"/>
      </a:accent6>
      <a:hlink>
        <a:srgbClr val="0095D3"/>
      </a:hlink>
      <a:folHlink>
        <a:srgbClr val="89CBDF"/>
      </a:folHlink>
    </a:clrScheme>
    <a:fontScheme name="VMwar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2700">
          <a:solidFill>
            <a:schemeClr val="accent3"/>
          </a:solidFill>
          <a:round/>
          <a:headEnd/>
          <a:tailEnd/>
        </a:ln>
      </a:spPr>
      <a:bodyPr wrap="none" lIns="0" tIns="0" rIns="0" bIns="0" rtlCol="0" anchor="ctr"/>
      <a:lstStyle>
        <a:defPPr marL="0" marR="0" indent="0" algn="ctr" defTabSz="914400" eaLnBrk="1" latinLnBrk="0" hangingPunct="1">
          <a:lnSpc>
            <a:spcPct val="100000"/>
          </a:lnSpc>
          <a:buClrTx/>
          <a:buSzTx/>
          <a:buFontTx/>
          <a:buNone/>
          <a:tabLst/>
          <a:defRPr sz="1800" dirty="0" err="1" smtClean="0">
            <a:solidFill>
              <a:srgbClr val="FFFF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95D3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4000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95D3"/>
            </a:solidFill>
            <a:effectLst/>
            <a:latin typeface="Arial" charset="0"/>
            <a:ea typeface="ＭＳ Ｐゴシック" pitchFamily="3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rgbClr val="333333"/>
            </a:solidFill>
            <a:latin typeface="+mn-lt"/>
            <a:ea typeface="+mn-ea"/>
          </a:defRPr>
        </a:defPPr>
      </a:lstStyle>
    </a:txDef>
  </a:objectDefaults>
  <a:extraClrSchemeLst>
    <a:extraClrScheme>
      <a:clrScheme name="VMware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Category xmlns="0629e58c-6680-4877-8502-a58f2d57cd4f">Templates</Categor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15B8BDE3DB4F4C923A9638BD74263B" ma:contentTypeVersion="1" ma:contentTypeDescription="Create a new document." ma:contentTypeScope="" ma:versionID="c111064aca5aa342ea526772de56a563">
  <xsd:schema xmlns:xsd="http://www.w3.org/2001/XMLSchema" xmlns:p="http://schemas.microsoft.com/office/2006/metadata/properties" xmlns:ns2="0629e58c-6680-4877-8502-a58f2d57cd4f" targetNamespace="http://schemas.microsoft.com/office/2006/metadata/properties" ma:root="true" ma:fieldsID="46e89a672bf7568feaf80f7c4d492206" ns2:_="">
    <xsd:import namespace="0629e58c-6680-4877-8502-a58f2d57cd4f"/>
    <xsd:element name="properties">
      <xsd:complexType>
        <xsd:sequence>
          <xsd:element name="documentManagement">
            <xsd:complexType>
              <xsd:all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0629e58c-6680-4877-8502-a58f2d57cd4f" elementFormDefault="qualified">
    <xsd:import namespace="http://schemas.microsoft.com/office/2006/documentManagement/types"/>
    <xsd:element name="Category" ma:index="8" nillable="true" ma:displayName="Category" ma:default="Select One" ma:format="Dropdown" ma:internalName="Category">
      <xsd:simpleType>
        <xsd:restriction base="dms:Choice">
          <xsd:enumeration value="Select One"/>
          <xsd:enumeration value="Brand Assets"/>
          <xsd:enumeration value="Collateral"/>
          <xsd:enumeration value="Messaging"/>
          <xsd:enumeration value="Templates"/>
          <xsd:enumeration value="Guidelines/Polici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0054D51A-81E9-4C25-8B8B-79003C3E67E9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0629e58c-6680-4877-8502-a58f2d57cd4f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C9AAC75-0805-472F-A968-A90A08E7A0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84EA40-A9F7-471B-A26D-25982DD50B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29e58c-6680-4877-8502-a58f2d57cd4f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38018</TotalTime>
  <Words>1208</Words>
  <Application>Microsoft Macintosh PowerPoint</Application>
  <PresentationFormat>On-screen Show (4:3)</PresentationFormat>
  <Paragraphs>224</Paragraphs>
  <Slides>23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Blank</vt:lpstr>
      <vt:lpstr>VMware Non-Confidential</vt:lpstr>
      <vt:lpstr>Programming for Persistent Memory in Golang</vt:lpstr>
      <vt:lpstr>Goals</vt:lpstr>
      <vt:lpstr>Introducing Persistent Memory</vt:lpstr>
      <vt:lpstr>Use Cases</vt:lpstr>
      <vt:lpstr>What we did …</vt:lpstr>
      <vt:lpstr>Pass #1: C based </vt:lpstr>
      <vt:lpstr>Performance Results</vt:lpstr>
      <vt:lpstr>Motivation</vt:lpstr>
      <vt:lpstr>Conclusion: </vt:lpstr>
      <vt:lpstr>Intel PMDK library</vt:lpstr>
      <vt:lpstr>Summary …</vt:lpstr>
      <vt:lpstr>Conclusion: </vt:lpstr>
      <vt:lpstr>Main Irritants</vt:lpstr>
      <vt:lpstr>Our Goal …</vt:lpstr>
      <vt:lpstr>Pass #2: Golang</vt:lpstr>
      <vt:lpstr>Code Changes</vt:lpstr>
      <vt:lpstr>Code Changes</vt:lpstr>
      <vt:lpstr>Repositories</vt:lpstr>
      <vt:lpstr>Performance Data</vt:lpstr>
      <vt:lpstr>Conclusion: </vt:lpstr>
      <vt:lpstr>Lessons Learned</vt:lpstr>
      <vt:lpstr>What’s next? </vt:lpstr>
      <vt:lpstr>Summary</vt:lpstr>
    </vt:vector>
  </TitlesOfParts>
  <Company>VMware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NVM</dc:title>
  <dc:creator/>
  <cp:lastModifiedBy>Pratap Subrahmanyam</cp:lastModifiedBy>
  <cp:revision>574</cp:revision>
  <dcterms:created xsi:type="dcterms:W3CDTF">2013-05-03T22:42:38Z</dcterms:created>
  <dcterms:modified xsi:type="dcterms:W3CDTF">2019-07-25T21:41:43Z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0x010100A015B8BDE3DB4F4C923A9638BD74263B</vt:lpwstr>
  </property>
</Properties>
</file>